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7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7DC8F7-A19D-D341-9038-A4B79FFF8131}">
          <p14:sldIdLst>
            <p14:sldId id="256"/>
            <p14:sldId id="258"/>
            <p14:sldId id="259"/>
            <p14:sldId id="260"/>
            <p14:sldId id="27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4"/>
    <p:restoredTop sz="96208"/>
  </p:normalViewPr>
  <p:slideViewPr>
    <p:cSldViewPr snapToGrid="0" snapToObjects="1">
      <p:cViewPr>
        <p:scale>
          <a:sx n="91" d="100"/>
          <a:sy n="91" d="100"/>
        </p:scale>
        <p:origin x="4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55C76-4709-1C47-B6A9-9C42C241C733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0E40B-F231-634F-BB85-E33C84975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43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this in Europeans but when they took the the top SNPs in AA and Asians they saw the effects were mostly polygenic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0E40B-F231-634F-BB85-E33C84975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0E40B-F231-634F-BB85-E33C84975B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3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0E40B-F231-634F-BB85-E33C84975B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4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10E40B-F231-634F-BB85-E33C84975B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2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B897-98F0-2540-A2BE-D4ADBFD33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89036-E35F-1841-AC90-7375C04C3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E848A-597F-904E-89DF-25E9293B1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CA5C0-35D3-7242-A8E1-913E4C80BCD6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DA3B-C746-C44E-9D9D-D3A238F8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AA0B5-ABA4-7B48-8182-A4132DF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8E927-F126-654B-88F2-6895BE8300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22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F9C8-F7B4-4E41-9888-0640AEB6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28E51-17E4-9A43-AEF5-5EB2C30B7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3A3F4-4091-7340-A220-6C559BF5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79B96-B3BA-D747-82D3-6B2CCA40485E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DD016-F0C4-7648-976D-3B5B974E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7159-CBF0-D845-A439-82A9CA8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48FA2-81AF-EA45-B79F-32F5A5562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6B9FB-9A03-1C4A-B642-330A0BC0A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270C-7EF0-7A46-9E2B-62A8A53E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A729-3231-4D49-A25D-B91E2826C6B3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1C588-12F1-6842-98E3-8C501DB5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F919E-F44C-E541-A92A-40DCE32D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705F-54A2-0344-BCAA-E38431F8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4EFBD-F9FC-2441-908D-4E34BD4A2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0F86-F44D-C541-BF7D-23F78F19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A0666-CF52-3D43-979A-75BFD1868C1D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85D5C-C701-0248-93E2-1831B2A6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53716-AF02-BB4C-83CA-18AE6C5C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0CA0-0246-2444-817A-67B892D0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E06FB-EE36-B44B-B332-7EC63E930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66F8B-E61E-894A-BAAC-CFCC65D7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368F-1935-C44C-BA16-4480A3DEBFBC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0AE6-D44C-7F4F-AD06-A6CCCCC6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F119-0205-7347-BEBB-A2A6E145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9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0D1B-73B8-A244-BC79-5FE8EAFA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E63E-AFA9-3C47-A5F7-5D5170AD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4F7D7-E994-8A40-9C56-CB31EAD8A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25116-7FC9-CE45-887C-2B18D553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1079-03E2-3A4C-A5A9-5B2FC3B696C0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CCA68-E5AC-9545-83C4-2FC2F3F6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9C530-A439-774B-BDD6-4B98CE2D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0E5A-7AD4-6E4F-A2C9-2740FECA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773E3-BE6B-3145-860F-718AE278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0C372-FD17-3B43-B258-323AEBC4F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67643-2E40-1440-8BC8-40F0D7719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A79DA-1652-5B41-8957-07A1DFFFC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73EBF6-CD70-9B4E-8B82-9D3AE29B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D400-3608-7C41-AB17-039BBE83888D}" type="datetime1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C8893-D782-B245-BD19-BC694F43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C4AC3-5992-5F4E-B2D3-34D00333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6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0F9D-ED2C-334D-8DCD-A0E956CF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42118-0DFC-CD42-8AAA-AB708261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997C-3142-3F47-88D7-4E73F380BAC9}" type="datetime1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C1EEE-CD99-FF4A-84D7-E9E301197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2EFE2-C0C6-3449-B9AE-B2D9DF2A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4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42FD2-F64D-6347-A0D7-4352E6AA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84B0-8D1D-E548-9013-9AFCE24475A9}" type="datetime1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ACE40-7945-6444-A973-78595A0DB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9772-4CD8-1C48-853D-0D1D4F02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0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5CB1-B8F2-CB43-BCD3-CD4CBB3B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A14B-BD72-034F-B8AB-90F74ECC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34BFA-B48A-8749-A523-F7C378CF0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F2F21-970B-9D4C-BBFA-F01B4FE3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70431-2634-3C4A-9D0D-85764EAA51F6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C75C0-D17F-DC4D-9C1C-CABE63E0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212BD-90F7-8741-A6AA-BCDA221D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9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C00-4AA9-E54A-B3CB-BA3A01EC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4C492A-D209-DA4C-A3DD-3E6EDD54E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D7193-CF16-6D4A-A824-30D97D989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EE7F32-96ED-9C41-9B2B-1E840FA3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5A91-6F00-EA49-B0CC-6008FFA47E88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119DC-CD71-154D-9BEF-B60FBCDA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4EABC-818E-F04F-B743-A0A95A3D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3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4FA3F-3EBC-BB4D-AE8B-BB831182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5A8CE-8D51-C443-A642-C30BB864B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AF9-93DA-7541-878A-3B00A524D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8C2CF-547C-3E4B-BB24-83D57C2B58DC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FE6E-44A3-8241-9DBA-8EF68E9EA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283A9-C5F2-9041-BCA1-1BF836BCF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DD76-5C94-B140-875A-A0BAB5BE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16D281-6084-4C47-A594-659717CA0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852" y="5062928"/>
            <a:ext cx="6127151" cy="154820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Danny Antaki</a:t>
            </a:r>
          </a:p>
          <a:p>
            <a:pPr algn="l"/>
            <a:r>
              <a:rPr lang="en-US" dirty="0"/>
              <a:t>Gleeson Lab Meeting </a:t>
            </a:r>
          </a:p>
          <a:p>
            <a:pPr algn="l"/>
            <a:r>
              <a:rPr lang="en-US" dirty="0"/>
              <a:t>02/07/2020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31008-9314-874F-803F-A7EC8A8D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66" y="5062927"/>
            <a:ext cx="4775201" cy="15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FFE778-B280-064B-8BC3-5D44DC15C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4"/>
          <a:stretch/>
        </p:blipFill>
        <p:spPr>
          <a:xfrm>
            <a:off x="1936695" y="707426"/>
            <a:ext cx="8318610" cy="36143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FB187-CE19-354A-82F0-41F58C15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E927-F126-654B-88F2-6895BE8300A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47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9812-BF8D-064E-8352-79CAE173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494"/>
            <a:ext cx="10515600" cy="1325563"/>
          </a:xfrm>
        </p:spPr>
        <p:txBody>
          <a:bodyPr/>
          <a:lstStyle/>
          <a:p>
            <a:r>
              <a:rPr lang="en-US" dirty="0"/>
              <a:t>48 independent loci contribute to SB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07ED-5106-C54E-9F02-69963155E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8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40 are novel</a:t>
            </a:r>
          </a:p>
          <a:p>
            <a:r>
              <a:rPr lang="en-US" dirty="0"/>
              <a:t>26 are in genes</a:t>
            </a:r>
          </a:p>
          <a:p>
            <a:pPr lvl="1"/>
            <a:r>
              <a:rPr lang="en-US" dirty="0"/>
              <a:t>1 missense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61614-2361-1141-98B1-07C27847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E1B97-08CB-B44A-AEC1-3B94B8B7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808" y="1129970"/>
            <a:ext cx="5699376" cy="546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18A49-9929-A44C-BA7D-E092C5CD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1085"/>
            <a:ext cx="10281984" cy="45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E600-2897-2941-BF31-73AB21A8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3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Index SNPs in LD to </a:t>
            </a:r>
            <a:r>
              <a:rPr lang="en-US" sz="3200" dirty="0" err="1"/>
              <a:t>eQTL</a:t>
            </a:r>
            <a:r>
              <a:rPr lang="en-US" sz="3200" dirty="0"/>
              <a:t> and </a:t>
            </a:r>
            <a:r>
              <a:rPr lang="en-US" sz="3200" dirty="0" err="1"/>
              <a:t>mQTL</a:t>
            </a:r>
            <a:r>
              <a:rPr lang="en-US" sz="3200" dirty="0"/>
              <a:t> identified 199 candidate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3EE7-68DE-F84C-809C-88572C43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40"/>
            <a:ext cx="10866120" cy="1516775"/>
          </a:xfrm>
        </p:spPr>
        <p:txBody>
          <a:bodyPr numCol="2">
            <a:normAutofit fontScale="70000" lnSpcReduction="20000"/>
          </a:bodyPr>
          <a:lstStyle/>
          <a:p>
            <a:r>
              <a:rPr lang="en-US" dirty="0"/>
              <a:t>DLG2, FOXO3, IGF1, MEF2C, PPIL4…</a:t>
            </a:r>
          </a:p>
          <a:p>
            <a:endParaRPr lang="en-US" dirty="0"/>
          </a:p>
          <a:p>
            <a:r>
              <a:rPr lang="en-US" dirty="0"/>
              <a:t>Nominal associations of postmortem SB to neurodegeneration pathology</a:t>
            </a:r>
          </a:p>
          <a:p>
            <a:endParaRPr lang="en-US" dirty="0"/>
          </a:p>
          <a:p>
            <a:r>
              <a:rPr lang="en-US" dirty="0"/>
              <a:t>Cortical mRNA expression in </a:t>
            </a:r>
            <a:r>
              <a:rPr lang="en-US" dirty="0" err="1"/>
              <a:t>Alzhiemer’s</a:t>
            </a:r>
            <a:r>
              <a:rPr lang="en-US" dirty="0"/>
              <a:t> brain associated with 12 candidate genes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8869E-24D9-1044-9425-D5D47192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8CD0A-F742-FF4E-861C-72C6DB05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8" y="3105789"/>
            <a:ext cx="11958784" cy="32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5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5D43-F0E6-EE43-A48E-5F0A18E9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091203" cy="774358"/>
          </a:xfrm>
        </p:spPr>
        <p:txBody>
          <a:bodyPr/>
          <a:lstStyle/>
          <a:p>
            <a:r>
              <a:rPr lang="en-US" dirty="0"/>
              <a:t>59% of candidate genes conserved in Drosophila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75333-18F2-A249-AC94-2A3A6698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9" y="1459865"/>
            <a:ext cx="255211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Development of the CNS is strongly conserved</a:t>
            </a:r>
          </a:p>
          <a:p>
            <a:pPr lvl="1"/>
            <a:r>
              <a:rPr lang="en-US" dirty="0"/>
              <a:t>Similar genetic regulators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Some were associated with “neuroanatomy-defective phenotypes”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28FE7-56BB-E24B-B8C8-7FB35860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FBD59-7BBC-3A45-8549-09277200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00" y="1295399"/>
            <a:ext cx="8547770" cy="45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F8451A-1547-9641-A8C9-F70DF595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6" y="3123498"/>
            <a:ext cx="11175608" cy="3512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B4986-D421-2846-AA9C-CB18B3BC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87" y="365125"/>
            <a:ext cx="11704321" cy="1325563"/>
          </a:xfrm>
        </p:spPr>
        <p:txBody>
          <a:bodyPr/>
          <a:lstStyle/>
          <a:p>
            <a:r>
              <a:rPr lang="en-US" dirty="0"/>
              <a:t>Genomic Loci Implicated in SB Size have Noncoding Regulatory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98ED-29F2-2042-8EED-7D810BAE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978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Method groups SNPs in functions categories (columns) and estimates the heritability</a:t>
            </a:r>
          </a:p>
          <a:p>
            <a:pPr lvl="1"/>
            <a:r>
              <a:rPr lang="en-US" dirty="0"/>
              <a:t>Enrichment = heritability / proportion of SNPs in functional categories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Heritability explained is of low-effect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8025-6CFF-FE4C-B55C-FA2C5452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C6F72-B30A-2840-86CA-03A119D6228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3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1E003-C189-3045-A64D-A5B8EA1F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677" y="0"/>
            <a:ext cx="8534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B975B-D6CA-A942-8781-AED901F66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39" y="252584"/>
            <a:ext cx="3435104" cy="3419084"/>
          </a:xfrm>
        </p:spPr>
        <p:txBody>
          <a:bodyPr>
            <a:normAutofit/>
          </a:bodyPr>
          <a:lstStyle/>
          <a:p>
            <a:r>
              <a:rPr lang="en-US" sz="3600" dirty="0"/>
              <a:t>Protein-Protein Interactions Enriched in Neuronal Apoptosis Pathways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9308-1FBE-034E-994C-FE49ED98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6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F1EE-08EC-AF4E-8903-DE780808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of the Candidate Genes are Implicated in Neurological Disorders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639B-D8BC-8840-8434-DB1CCD3C7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PTPN1 (protein-tyrosine phosphatase 1B)</a:t>
            </a:r>
          </a:p>
          <a:p>
            <a:pPr lvl="1"/>
            <a:r>
              <a:rPr lang="en-US" dirty="0"/>
              <a:t>is a regulator of neural differentiation.</a:t>
            </a:r>
          </a:p>
          <a:p>
            <a:pPr lvl="1"/>
            <a:r>
              <a:rPr lang="en-US" dirty="0"/>
              <a:t>target for </a:t>
            </a:r>
            <a:r>
              <a:rPr lang="en-US" i="1" dirty="0"/>
              <a:t>MECP2 (</a:t>
            </a:r>
            <a:r>
              <a:rPr lang="en-US" dirty="0"/>
              <a:t>Rett Syndrome</a:t>
            </a:r>
            <a:r>
              <a:rPr lang="en-US" i="1" dirty="0"/>
              <a:t>)</a:t>
            </a:r>
          </a:p>
          <a:p>
            <a:pPr lvl="1"/>
            <a:endParaRPr lang="en-US" i="1" dirty="0"/>
          </a:p>
          <a:p>
            <a:r>
              <a:rPr lang="en-US" dirty="0"/>
              <a:t>ALPL (Alkaline Phosphatase) involved with tau neurotoxicity</a:t>
            </a:r>
          </a:p>
          <a:p>
            <a:pPr lvl="1"/>
            <a:r>
              <a:rPr lang="en-US" dirty="0"/>
              <a:t>Alzheimer’s </a:t>
            </a:r>
          </a:p>
          <a:p>
            <a:pPr lvl="1"/>
            <a:endParaRPr lang="en-US" dirty="0"/>
          </a:p>
          <a:p>
            <a:r>
              <a:rPr lang="en-US" dirty="0"/>
              <a:t>MAST4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(Microtubule Associated Serine/Threonine Kinase Family Member 4)</a:t>
            </a:r>
          </a:p>
          <a:p>
            <a:pPr lvl="1"/>
            <a:r>
              <a:rPr lang="en-US" dirty="0"/>
              <a:t>juvenile myoclonic epilepsy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8A47D-5F3C-4346-A6C5-4A0150D25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2A77-E567-5144-B624-CAE4DAB9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apply UKBB?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05DFB-1599-CA45-9C35-F7275D01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Heterozygous carriers of recessive alleles</a:t>
            </a:r>
          </a:p>
          <a:p>
            <a:pPr lvl="1"/>
            <a:r>
              <a:rPr lang="en-US" dirty="0"/>
              <a:t>Test for intermediate phenotype</a:t>
            </a:r>
          </a:p>
          <a:p>
            <a:pPr lvl="1"/>
            <a:endParaRPr lang="en-US" dirty="0"/>
          </a:p>
          <a:p>
            <a:r>
              <a:rPr lang="en-US" dirty="0"/>
              <a:t>Neurological Phenotypes </a:t>
            </a:r>
          </a:p>
          <a:p>
            <a:pPr lvl="1"/>
            <a:r>
              <a:rPr lang="en-US" dirty="0"/>
              <a:t>Cognition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Common Psychiatric</a:t>
            </a:r>
          </a:p>
          <a:p>
            <a:pPr lvl="1"/>
            <a:endParaRPr lang="en-US" dirty="0"/>
          </a:p>
          <a:p>
            <a:r>
              <a:rPr lang="en-US" dirty="0" err="1"/>
              <a:t>Omnigenic</a:t>
            </a:r>
            <a:r>
              <a:rPr lang="en-US" dirty="0"/>
              <a:t> = Polygenic + Rare Variant burden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4F0C7-FF2E-6D40-8DA0-D45A088A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0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C729-8617-A742-AE0A-0E7940B9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3D44-0529-9C41-A777-10850E7AE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7D056-79FD-3244-8660-DA20B88D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4571D-2D02-1C4D-AFAB-299AD5AD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661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E8E09-C848-524D-A218-88108C4F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6B29DB-952B-7E44-9D11-504621DF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19" y="0"/>
            <a:ext cx="10245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F412-32CD-CB48-8F86-13DEE3F1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239848-E414-4649-B886-90091AD8D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05" y="0"/>
            <a:ext cx="10882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A19F-729F-0E49-9E6E-047DB09B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91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does genetics and environment contribute to disease?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F22F6-7B80-6C4A-AF05-0F01D3F5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UK biobank (UKBB) enrolled ~500,000 members</a:t>
            </a:r>
          </a:p>
          <a:p>
            <a:pPr lvl="1"/>
            <a:r>
              <a:rPr lang="en-US" dirty="0"/>
              <a:t>Genotypes, </a:t>
            </a:r>
            <a:r>
              <a:rPr lang="en-US" strike="sngStrike" dirty="0"/>
              <a:t>Exomes</a:t>
            </a:r>
          </a:p>
          <a:p>
            <a:pPr lvl="1"/>
            <a:r>
              <a:rPr lang="en-US" dirty="0"/>
              <a:t>Ages 40-69; diseases of middle age</a:t>
            </a:r>
          </a:p>
          <a:p>
            <a:pPr lvl="1"/>
            <a:endParaRPr lang="en-US" dirty="0"/>
          </a:p>
          <a:p>
            <a:r>
              <a:rPr lang="en-US" dirty="0"/>
              <a:t>Phenotypes</a:t>
            </a:r>
          </a:p>
          <a:p>
            <a:pPr lvl="1"/>
            <a:r>
              <a:rPr lang="en-US" dirty="0"/>
              <a:t>NHS medical records (diagnoses, hospitalizations, etc.)</a:t>
            </a:r>
          </a:p>
          <a:p>
            <a:pPr lvl="1"/>
            <a:r>
              <a:rPr lang="en-US" dirty="0"/>
              <a:t>CBCs &amp; urinalysis </a:t>
            </a:r>
          </a:p>
          <a:p>
            <a:pPr lvl="1"/>
            <a:r>
              <a:rPr lang="en-US" dirty="0"/>
              <a:t>Medical imaging (retina, brain MRI)</a:t>
            </a:r>
          </a:p>
          <a:p>
            <a:pPr lvl="1"/>
            <a:r>
              <a:rPr lang="en-US" dirty="0"/>
              <a:t>Measurable phenotypes (weight, height)</a:t>
            </a:r>
          </a:p>
          <a:p>
            <a:pPr lvl="1"/>
            <a:r>
              <a:rPr lang="en-US" dirty="0"/>
              <a:t>Behavior, Cognition, Psychiatric conditions</a:t>
            </a:r>
          </a:p>
          <a:p>
            <a:pPr lvl="1"/>
            <a:r>
              <a:rPr lang="en-US" dirty="0"/>
              <a:t>Location, environment, exposure </a:t>
            </a:r>
          </a:p>
          <a:p>
            <a:pPr lvl="1"/>
            <a:r>
              <a:rPr lang="en-US" dirty="0"/>
              <a:t>And more…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351DC-AC36-D34E-814D-9CB2FB30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409" y="1059941"/>
            <a:ext cx="2855391" cy="51170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DB149-BE84-8D49-AE1C-666877205FB3}"/>
              </a:ext>
            </a:extLst>
          </p:cNvPr>
          <p:cNvSpPr txBox="1"/>
          <p:nvPr/>
        </p:nvSpPr>
        <p:spPr>
          <a:xfrm>
            <a:off x="8498409" y="6176963"/>
            <a:ext cx="285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UKBB Available Phenotypes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1DE1-86C4-1F43-9E65-57B28FD1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99523-56A9-EF42-83B3-99B0EE14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C52BE5-A416-9744-8BC4-B452BAAC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8" y="0"/>
            <a:ext cx="1189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6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46BB6-56DA-9D4F-9EA1-1AB5A316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7178D-6281-4648-9734-8B9B06BB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976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3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CFC8A-455D-8040-B993-3382D21B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E03C6-0BA6-CC43-A613-CC05736C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61" y="0"/>
            <a:ext cx="11342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93C4-BB95-E246-AAA0-6A6EA8A8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UKBB is realizing the promise of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83BC-5187-1F43-AF6B-D7E38596D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5156200" cy="4351338"/>
          </a:xfrm>
        </p:spPr>
        <p:txBody>
          <a:bodyPr>
            <a:normAutofit/>
          </a:bodyPr>
          <a:lstStyle/>
          <a:p>
            <a:r>
              <a:rPr lang="en-US" dirty="0"/>
              <a:t>Genome Wide Association Studies (GWAS) was thought to solve all disease in the early 2000s</a:t>
            </a:r>
          </a:p>
          <a:p>
            <a:endParaRPr lang="en-US" dirty="0"/>
          </a:p>
          <a:p>
            <a:r>
              <a:rPr lang="en-US" dirty="0"/>
              <a:t>Most GWAS suffered with small sample sizes (100s or 1000s)</a:t>
            </a:r>
          </a:p>
          <a:p>
            <a:pPr lvl="1"/>
            <a:r>
              <a:rPr lang="en-US" dirty="0"/>
              <a:t>No replication (Autism)</a:t>
            </a:r>
          </a:p>
          <a:p>
            <a:pPr lvl="1"/>
            <a:r>
              <a:rPr lang="en-US" dirty="0"/>
              <a:t>Too many hits (Height) 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5006F-9DC5-D84F-B4F1-41B363886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6" r="9754"/>
          <a:stretch/>
        </p:blipFill>
        <p:spPr>
          <a:xfrm>
            <a:off x="5818359" y="1690688"/>
            <a:ext cx="6219484" cy="39316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A6AC903-AE0C-CE44-8813-F0585ACD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918" y="1596119"/>
            <a:ext cx="1716390" cy="227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73EAE-59F7-9545-90FB-4B82A8BDE260}"/>
              </a:ext>
            </a:extLst>
          </p:cNvPr>
          <p:cNvSpPr txBox="1"/>
          <p:nvPr/>
        </p:nvSpPr>
        <p:spPr>
          <a:xfrm>
            <a:off x="6691086" y="5622357"/>
            <a:ext cx="534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“UK Biobank” publications in PubMed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3DF5-C4D8-274D-A410-E95D3219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B57E-EE5E-FC4A-BA73-CADF720E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010"/>
            <a:ext cx="10640106" cy="1325563"/>
          </a:xfrm>
        </p:spPr>
        <p:txBody>
          <a:bodyPr/>
          <a:lstStyle/>
          <a:p>
            <a:r>
              <a:rPr lang="en-US" dirty="0"/>
              <a:t>UKBB is poised to discover genetic causes of common disorders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964-FE59-BF4D-826F-3DBE0BF1C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7629" cy="4351338"/>
          </a:xfrm>
        </p:spPr>
        <p:txBody>
          <a:bodyPr/>
          <a:lstStyle/>
          <a:p>
            <a:r>
              <a:rPr lang="en-US" dirty="0"/>
              <a:t>UKBB real strength is with common variants</a:t>
            </a:r>
          </a:p>
          <a:p>
            <a:pPr lvl="1"/>
            <a:r>
              <a:rPr lang="en-US" i="1" dirty="0"/>
              <a:t>currently</a:t>
            </a: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endParaRPr lang="en-US" i="1" dirty="0"/>
          </a:p>
          <a:p>
            <a:r>
              <a:rPr lang="en-US" dirty="0"/>
              <a:t>Exomes and genomes will fill in the gaps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FDBFE5-70F0-C14D-927D-F4CB3745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44" y="1825625"/>
            <a:ext cx="6321862" cy="40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F87152-1C44-474E-9ECC-9B8D013595A5}"/>
              </a:ext>
            </a:extLst>
          </p:cNvPr>
          <p:cNvGrpSpPr/>
          <p:nvPr/>
        </p:nvGrpSpPr>
        <p:grpSpPr>
          <a:xfrm>
            <a:off x="9651999" y="3563768"/>
            <a:ext cx="1826307" cy="2968617"/>
            <a:chOff x="9651999" y="3563768"/>
            <a:chExt cx="1826307" cy="2968617"/>
          </a:xfrm>
        </p:grpSpPr>
        <p:sp>
          <p:nvSpPr>
            <p:cNvPr id="4" name="Process 3">
              <a:extLst>
                <a:ext uri="{FF2B5EF4-FFF2-40B4-BE49-F238E27FC236}">
                  <a16:creationId xmlns:a16="http://schemas.microsoft.com/office/drawing/2014/main" id="{B16EE56B-66B5-E747-8802-5AA9D88FD105}"/>
                </a:ext>
              </a:extLst>
            </p:cNvPr>
            <p:cNvSpPr/>
            <p:nvPr/>
          </p:nvSpPr>
          <p:spPr>
            <a:xfrm>
              <a:off x="9651999" y="3563768"/>
              <a:ext cx="1826307" cy="2301026"/>
            </a:xfrm>
            <a:prstGeom prst="flowChartProcess">
              <a:avLst/>
            </a:prstGeom>
            <a:noFill/>
            <a:ln w="571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5494A8-E5AA-7044-9CD6-AA512AB51EBE}"/>
                </a:ext>
              </a:extLst>
            </p:cNvPr>
            <p:cNvSpPr txBox="1"/>
            <p:nvPr/>
          </p:nvSpPr>
          <p:spPr>
            <a:xfrm>
              <a:off x="9651999" y="5886054"/>
              <a:ext cx="1826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study and other GWAS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EA90AC-50B2-2941-BA31-AB6672FEBE0A}"/>
              </a:ext>
            </a:extLst>
          </p:cNvPr>
          <p:cNvGrpSpPr/>
          <p:nvPr/>
        </p:nvGrpSpPr>
        <p:grpSpPr>
          <a:xfrm>
            <a:off x="6096000" y="2931886"/>
            <a:ext cx="3556000" cy="3737874"/>
            <a:chOff x="6096000" y="2931886"/>
            <a:chExt cx="3556000" cy="3737874"/>
          </a:xfrm>
        </p:grpSpPr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18F3A716-0EDA-DC4F-9388-3DBD34D01DF8}"/>
                </a:ext>
              </a:extLst>
            </p:cNvPr>
            <p:cNvSpPr/>
            <p:nvPr/>
          </p:nvSpPr>
          <p:spPr>
            <a:xfrm>
              <a:off x="6241144" y="2931886"/>
              <a:ext cx="3410856" cy="3091543"/>
            </a:xfrm>
            <a:prstGeom prst="flowChartProcess">
              <a:avLst/>
            </a:prstGeom>
            <a:noFill/>
            <a:ln w="5715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BF2FC-ADC3-E84E-8FD6-C3C74A6082A7}"/>
                </a:ext>
              </a:extLst>
            </p:cNvPr>
            <p:cNvSpPr txBox="1"/>
            <p:nvPr/>
          </p:nvSpPr>
          <p:spPr>
            <a:xfrm>
              <a:off x="6096000" y="6023429"/>
              <a:ext cx="3555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Potential with Exomes and Genomes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B56517-1E5D-5B40-B9DD-BE4A0242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1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DEEB-6FC3-9E42-927B-723C032F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225425"/>
            <a:ext cx="11696700" cy="1325563"/>
          </a:xfrm>
        </p:spPr>
        <p:txBody>
          <a:bodyPr/>
          <a:lstStyle/>
          <a:p>
            <a:r>
              <a:rPr lang="en-US" dirty="0"/>
              <a:t>GWAS for Quantitative Traits Use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42D8-75A7-A04A-B937-2419D8647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550988"/>
            <a:ext cx="45593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study and others implement an additive model</a:t>
            </a:r>
          </a:p>
          <a:p>
            <a:pPr lvl="1"/>
            <a:r>
              <a:rPr lang="en-US" dirty="0"/>
              <a:t>The effect of the “risk” allele is positively correlated to the dosage</a:t>
            </a:r>
          </a:p>
          <a:p>
            <a:endParaRPr lang="en-US" dirty="0"/>
          </a:p>
          <a:p>
            <a:r>
              <a:rPr lang="en-US" dirty="0"/>
              <a:t>The slope of the line of best fit determines the strength of the effect</a:t>
            </a:r>
          </a:p>
          <a:p>
            <a:endParaRPr lang="en-US" dirty="0"/>
          </a:p>
          <a:p>
            <a:r>
              <a:rPr lang="en-US" dirty="0"/>
              <a:t>Perform a linear regression genome-wide</a:t>
            </a:r>
          </a:p>
          <a:p>
            <a:pPr lvl="1"/>
            <a:r>
              <a:rPr lang="en-US" dirty="0"/>
              <a:t>10k-100k statistical tests</a:t>
            </a:r>
          </a:p>
          <a:p>
            <a:pPr lvl="1"/>
            <a:r>
              <a:rPr lang="en-US" dirty="0"/>
              <a:t>Classic p-value threshold = 5x10</a:t>
            </a:r>
            <a:r>
              <a:rPr lang="en-US" baseline="30000" dirty="0"/>
              <a:t>-8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C28603E-63F8-194E-A455-ADCB8A036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22025" b="14718"/>
          <a:stretch/>
        </p:blipFill>
        <p:spPr bwMode="auto">
          <a:xfrm>
            <a:off x="5383825" y="1770331"/>
            <a:ext cx="6612780" cy="33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4CC39-18A5-CF4C-94CC-106FB255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2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BEC6-CD43-D84C-9F43-F1A38C35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9" y="-103247"/>
            <a:ext cx="10659163" cy="1913105"/>
          </a:xfrm>
          <a:noFill/>
        </p:spPr>
        <p:txBody>
          <a:bodyPr>
            <a:normAutofit/>
          </a:bodyPr>
          <a:lstStyle/>
          <a:p>
            <a:r>
              <a:rPr lang="en-US" sz="3600" dirty="0"/>
              <a:t>The subcortical brain is essential for the control of autonomic and sensorimotor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2602-91F2-804F-859B-DFE596B1A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86" y="1626895"/>
            <a:ext cx="5419364" cy="4757543"/>
          </a:xfrm>
        </p:spPr>
        <p:txBody>
          <a:bodyPr>
            <a:normAutofit/>
          </a:bodyPr>
          <a:lstStyle/>
          <a:p>
            <a:r>
              <a:rPr lang="en-US" dirty="0"/>
              <a:t>Regulates unconscious bodily functions</a:t>
            </a:r>
          </a:p>
          <a:p>
            <a:pPr lvl="1"/>
            <a:r>
              <a:rPr lang="en-US" dirty="0"/>
              <a:t>Heart rate, digestion, respiration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functions:</a:t>
            </a:r>
          </a:p>
          <a:p>
            <a:pPr lvl="1"/>
            <a:r>
              <a:rPr lang="en-US" dirty="0"/>
              <a:t>Learning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Decision-making </a:t>
            </a:r>
          </a:p>
          <a:p>
            <a:pPr lvl="1"/>
            <a:r>
              <a:rPr lang="en-US" dirty="0"/>
              <a:t>Emotional reactivity</a:t>
            </a:r>
          </a:p>
          <a:p>
            <a:pPr lvl="1"/>
            <a:r>
              <a:rPr lang="en-US" dirty="0"/>
              <a:t>Consciousness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579D90-F5AE-2B4B-956B-13B15B6CDC8E}"/>
              </a:ext>
            </a:extLst>
          </p:cNvPr>
          <p:cNvGrpSpPr/>
          <p:nvPr/>
        </p:nvGrpSpPr>
        <p:grpSpPr>
          <a:xfrm>
            <a:off x="6096000" y="1809859"/>
            <a:ext cx="5706864" cy="4757544"/>
            <a:chOff x="5584874" y="1181686"/>
            <a:chExt cx="5584874" cy="4543865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0298B21-FF9E-FF44-9ACC-25D97A9A0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" t="4855" r="3077" b="16647"/>
            <a:stretch/>
          </p:blipFill>
          <p:spPr bwMode="auto">
            <a:xfrm>
              <a:off x="5584874" y="1181686"/>
              <a:ext cx="5584874" cy="454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EA5B862-5DA1-CA43-A1E8-BDF92A61D724}"/>
                </a:ext>
              </a:extLst>
            </p:cNvPr>
            <p:cNvSpPr/>
            <p:nvPr/>
          </p:nvSpPr>
          <p:spPr>
            <a:xfrm>
              <a:off x="7821637" y="3235569"/>
              <a:ext cx="1181686" cy="192727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2B26D60-8E90-3A45-B3BB-EBD480E882C9}"/>
                </a:ext>
              </a:extLst>
            </p:cNvPr>
            <p:cNvSpPr/>
            <p:nvPr/>
          </p:nvSpPr>
          <p:spPr>
            <a:xfrm>
              <a:off x="9826848" y="3390586"/>
              <a:ext cx="949004" cy="4043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8B3A85-382E-9740-AE88-ADE8964F3E16}"/>
                </a:ext>
              </a:extLst>
            </p:cNvPr>
            <p:cNvSpPr/>
            <p:nvPr/>
          </p:nvSpPr>
          <p:spPr>
            <a:xfrm>
              <a:off x="9937045" y="1715143"/>
              <a:ext cx="1092026" cy="93846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5B6942-1D6B-8C4B-8974-AE9BA9FD8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4"/>
          <a:stretch/>
        </p:blipFill>
        <p:spPr>
          <a:xfrm>
            <a:off x="9254824" y="1109872"/>
            <a:ext cx="2630674" cy="1143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A6250-CB7C-2D47-B593-B026879F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66D9-29AB-0A40-BFE6-8CFF3CFD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6853"/>
          </a:xfrm>
        </p:spPr>
        <p:txBody>
          <a:bodyPr>
            <a:normAutofit/>
          </a:bodyPr>
          <a:lstStyle/>
          <a:p>
            <a:r>
              <a:rPr lang="en-US" dirty="0"/>
              <a:t>Cognitive, Psychiatric and Motor Disorders Affect the Subcortical Brain (SB)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FE5C5-28F3-6A42-97F9-75F66295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5154637" cy="4348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models posit these disorders begin in the SB</a:t>
            </a:r>
          </a:p>
          <a:p>
            <a:pPr lvl="1"/>
            <a:r>
              <a:rPr lang="en-US" dirty="0"/>
              <a:t>ASD</a:t>
            </a:r>
          </a:p>
          <a:p>
            <a:pPr lvl="1"/>
            <a:r>
              <a:rPr lang="en-US" dirty="0"/>
              <a:t>Schizophrenia</a:t>
            </a:r>
          </a:p>
          <a:p>
            <a:pPr lvl="1"/>
            <a:r>
              <a:rPr lang="en-US" dirty="0"/>
              <a:t>OCD</a:t>
            </a:r>
            <a:br>
              <a:rPr lang="en-US" dirty="0"/>
            </a:br>
            <a:endParaRPr lang="en-US" dirty="0"/>
          </a:p>
          <a:p>
            <a:r>
              <a:rPr lang="en-US" dirty="0"/>
              <a:t>SB implicated in neurodegenerative disorders</a:t>
            </a:r>
          </a:p>
          <a:p>
            <a:pPr lvl="1"/>
            <a:r>
              <a:rPr lang="en-US" dirty="0"/>
              <a:t>Alzheimer’s</a:t>
            </a:r>
          </a:p>
          <a:p>
            <a:pPr lvl="1"/>
            <a:r>
              <a:rPr lang="en-US" dirty="0"/>
              <a:t>Parkinson’s</a:t>
            </a:r>
          </a:p>
          <a:p>
            <a:pPr lvl="1"/>
            <a:endParaRPr lang="en-US" dirty="0"/>
          </a:p>
          <a:p>
            <a:r>
              <a:rPr lang="en-US" dirty="0"/>
              <a:t>Heritability of these disorders is significant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A4664-8ADA-8249-AE36-579138F9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FE2B-248A-2A4F-B1A2-586EE66C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077135" cy="1041644"/>
          </a:xfrm>
        </p:spPr>
        <p:txBody>
          <a:bodyPr>
            <a:normAutofit fontScale="90000"/>
          </a:bodyPr>
          <a:lstStyle/>
          <a:p>
            <a:r>
              <a:rPr lang="en-US" dirty="0"/>
              <a:t>SB Volume Is Controlled by Neurodevelopment and Learning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76870-6520-FC4F-B706-99194370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60742" cy="4667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previous studies associated common variants to SB volume</a:t>
            </a:r>
          </a:p>
          <a:p>
            <a:pPr lvl="1"/>
            <a:r>
              <a:rPr lang="en-US" sz="1900" b="1" dirty="0"/>
              <a:t>CHARGE</a:t>
            </a:r>
            <a:r>
              <a:rPr lang="en-US" sz="1900" dirty="0"/>
              <a:t>: Cohorts of Heart and Aging Research in Genomic Epidemiology</a:t>
            </a:r>
            <a:endParaRPr lang="en-US" dirty="0"/>
          </a:p>
          <a:p>
            <a:pPr lvl="1"/>
            <a:r>
              <a:rPr lang="en-US" sz="1900" b="1" dirty="0"/>
              <a:t>ENIGMA: </a:t>
            </a:r>
            <a:r>
              <a:rPr lang="en-US" sz="1900" dirty="0"/>
              <a:t>Enhancing Neuro Imaging Genetics through Meta-Analysis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 This study combined CHARGE and ENIGMA with UKBB</a:t>
            </a:r>
          </a:p>
          <a:p>
            <a:pPr lvl="1"/>
            <a:r>
              <a:rPr lang="en-US" dirty="0"/>
              <a:t>28,809-37,741 total samples</a:t>
            </a:r>
          </a:p>
          <a:p>
            <a:pPr lvl="1"/>
            <a:r>
              <a:rPr lang="en-US" dirty="0"/>
              <a:t>increased power to identify additional novel  variants </a:t>
            </a:r>
          </a:p>
          <a:p>
            <a:pPr lvl="1"/>
            <a:r>
              <a:rPr lang="en-US" dirty="0"/>
              <a:t>improve our understanding of brain </a:t>
            </a:r>
            <a:r>
              <a:rPr lang="en-US" dirty="0" err="1"/>
              <a:t>devel</a:t>
            </a:r>
            <a:r>
              <a:rPr lang="en-US" dirty="0"/>
              <a:t>- </a:t>
            </a:r>
            <a:r>
              <a:rPr lang="en-US" dirty="0" err="1"/>
              <a:t>opment</a:t>
            </a:r>
            <a:r>
              <a:rPr lang="en-US" dirty="0"/>
              <a:t> and disease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07D9-6E95-5F46-9984-C306BE7A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BB92C-7834-BE46-B598-CA1747C86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95"/>
          <a:stretch/>
        </p:blipFill>
        <p:spPr>
          <a:xfrm>
            <a:off x="6376766" y="1640891"/>
            <a:ext cx="5075124" cy="380330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30725-329E-5840-81FE-68A0EF4A9218}"/>
              </a:ext>
            </a:extLst>
          </p:cNvPr>
          <p:cNvSpPr txBox="1"/>
          <p:nvPr/>
        </p:nvSpPr>
        <p:spPr>
          <a:xfrm>
            <a:off x="6376766" y="5570806"/>
            <a:ext cx="5144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SNPs associated with the size of the crossing pontine tract. Elliot et al. 2018 Nature. </a:t>
            </a:r>
          </a:p>
        </p:txBody>
      </p:sp>
    </p:spTree>
    <p:extLst>
      <p:ext uri="{BB962C8B-B14F-4D97-AF65-F5344CB8AC3E}">
        <p14:creationId xmlns:p14="http://schemas.microsoft.com/office/powerpoint/2010/main" val="63702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7190B-6019-714D-9003-005DBF15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 Volume is a heritable trait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77CE-F7B8-584B-8356-641A5E7FF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286160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Family based estimates of heritability</a:t>
            </a:r>
          </a:p>
          <a:p>
            <a:pPr lvl="1"/>
            <a:r>
              <a:rPr lang="en-US" dirty="0"/>
              <a:t>Range from 0.34-0.86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SNP based estimates are lower</a:t>
            </a:r>
          </a:p>
          <a:p>
            <a:endParaRPr lang="en-US" dirty="0"/>
          </a:p>
          <a:p>
            <a:r>
              <a:rPr lang="en-US" dirty="0"/>
              <a:t>Goal of the study is to identify the genomic regions contributing to SB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607CC-1AC8-B04E-A6A3-7E6BE5B4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DD76-5C94-B140-875A-A0BAB5BEAC9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2264-B271-AA44-A5A0-DA462C9F4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28" y="1690688"/>
            <a:ext cx="7797800" cy="233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CA125-23AB-0144-8FB8-E97ABC922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128" y="4027488"/>
            <a:ext cx="7797800" cy="2286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64CBB-2A16-D241-9F9D-623FA76EC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075" y="1825625"/>
            <a:ext cx="8090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6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680</Words>
  <Application>Microsoft Macintosh PowerPoint</Application>
  <PresentationFormat>Widescreen</PresentationFormat>
  <Paragraphs>149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How does genetics and environment contribute to disease?</vt:lpstr>
      <vt:lpstr>UKBB is realizing the promise of genomics</vt:lpstr>
      <vt:lpstr>UKBB is poised to discover genetic causes of common disorders </vt:lpstr>
      <vt:lpstr>GWAS for Quantitative Traits Use Linear Regression</vt:lpstr>
      <vt:lpstr>The subcortical brain is essential for the control of autonomic and sensorimotor functions </vt:lpstr>
      <vt:lpstr>Cognitive, Psychiatric and Motor Disorders Affect the Subcortical Brain (SB)</vt:lpstr>
      <vt:lpstr>SB Volume Is Controlled by Neurodevelopment and Learning Genes</vt:lpstr>
      <vt:lpstr>SB Volume is a heritable trait</vt:lpstr>
      <vt:lpstr>48 independent loci contribute to SB size</vt:lpstr>
      <vt:lpstr>Index SNPs in LD to eQTL and mQTL identified 199 candidate genes</vt:lpstr>
      <vt:lpstr>59% of candidate genes conserved in Drosophila </vt:lpstr>
      <vt:lpstr>Genomic Loci Implicated in SB Size have Noncoding Regulatory Function</vt:lpstr>
      <vt:lpstr>Protein-Protein Interactions Enriched in Neuronal Apoptosis Pathways</vt:lpstr>
      <vt:lpstr>Many of the Candidate Genes are Implicated in Neurological Disorders</vt:lpstr>
      <vt:lpstr>How can we apply UKBB?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UKBB</dc:title>
  <dc:creator>Danny  Antaki</dc:creator>
  <cp:lastModifiedBy>Danny  Antaki</cp:lastModifiedBy>
  <cp:revision>25</cp:revision>
  <dcterms:created xsi:type="dcterms:W3CDTF">2020-02-06T22:04:17Z</dcterms:created>
  <dcterms:modified xsi:type="dcterms:W3CDTF">2020-02-07T15:36:03Z</dcterms:modified>
</cp:coreProperties>
</file>